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23" r:id="rId3"/>
  </p:sldMasterIdLst>
  <p:notesMasterIdLst>
    <p:notesMasterId r:id="rId20"/>
  </p:notesMasterIdLst>
  <p:sldIdLst>
    <p:sldId id="267" r:id="rId4"/>
    <p:sldId id="257" r:id="rId5"/>
    <p:sldId id="268" r:id="rId6"/>
    <p:sldId id="256" r:id="rId7"/>
    <p:sldId id="262" r:id="rId8"/>
    <p:sldId id="263" r:id="rId9"/>
    <p:sldId id="264" r:id="rId10"/>
    <p:sldId id="265" r:id="rId11"/>
    <p:sldId id="269" r:id="rId12"/>
    <p:sldId id="259" r:id="rId13"/>
    <p:sldId id="25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672" y="108"/>
      </p:cViewPr>
      <p:guideLst>
        <p:guide pos="3840"/>
        <p:guide pos="39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4866959226801"/>
          <c:y val="4.8242125984252003E-2"/>
          <c:w val="0.77256327229073396"/>
          <c:h val="0.731132874015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10-4C33-ABBE-79DE1211F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8910-4C33-ABBE-79DE1211F5A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8910-4C33-ABBE-79DE1211F5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8910-4C33-ABBE-79DE1211F5A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8910-4C33-ABBE-79DE1211F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Е</c:v>
                </c:pt>
                <c:pt idx="1">
                  <c:v>А</c:v>
                </c:pt>
                <c:pt idx="2">
                  <c:v>D</c:v>
                </c:pt>
                <c:pt idx="3">
                  <c:v>B2</c:v>
                </c:pt>
                <c:pt idx="4">
                  <c:v>B6</c:v>
                </c:pt>
                <c:pt idx="5">
                  <c:v>B9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10.8</c:v>
                </c:pt>
                <c:pt idx="1">
                  <c:v>5.3</c:v>
                </c:pt>
                <c:pt idx="2">
                  <c:v>57.5</c:v>
                </c:pt>
                <c:pt idx="3">
                  <c:v>34.5</c:v>
                </c:pt>
                <c:pt idx="4">
                  <c:v>12.6</c:v>
                </c:pt>
                <c:pt idx="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10-4C33-ABBE-79DE1211F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409299040"/>
        <c:axId val="-409301216"/>
      </c:barChart>
      <c:catAx>
        <c:axId val="-409299040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Витамины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9301216"/>
        <c:crosses val="autoZero"/>
        <c:auto val="1"/>
        <c:lblAlgn val="ctr"/>
        <c:lblOffset val="100"/>
        <c:noMultiLvlLbl val="0"/>
      </c:catAx>
      <c:valAx>
        <c:axId val="-409301216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лиц с дефицитом витаминов,%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92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0873-6D55-4ACA-9BD1-63627CC20344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5D3D4-0F37-405C-B317-21BC8144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1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23E1-65E4-41BD-B8F6-4E2FB08C6C1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9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1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7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8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8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3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2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781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0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4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7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34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94379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294379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l-SI" dirty="0"/>
          </a:p>
        </p:txBody>
      </p:sp>
      <p:sp>
        <p:nvSpPr>
          <p:cNvPr id="5" name="Ograda no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209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6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8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3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11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17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3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6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7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17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57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48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9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4590-1244-456B-8F9E-3E4A3D5F0234}" type="datetimeFigureOut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28.08.2020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D053-5867-435C-94C1-30CB829D97F6}" type="slidenum">
              <a:rPr lang="ru-RU" smtClean="0">
                <a:solidFill>
                  <a:srgbClr val="D4D4D6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05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DD55-EE63-421C-98EC-D65BF83BC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94379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294379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l-SI" dirty="0"/>
          </a:p>
        </p:txBody>
      </p:sp>
      <p:sp>
        <p:nvSpPr>
          <p:cNvPr id="5" name="Ograda no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51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5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0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908A-D8D3-47C6-9FCF-5BC7A3D780E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3EEC3D-245C-41CB-888D-9A2F9A32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67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732" y="1050973"/>
            <a:ext cx="6760042" cy="409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 принципов здорового питания в рамках  Национального проекта «Демография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875" y="4913810"/>
            <a:ext cx="8229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Врач по гигиене питания ФБУЗ «Центр гигиены и эпидемиологии в Тюменской области»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Никоза Т.И.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" y="0"/>
            <a:ext cx="3682637" cy="2452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7732" y="6193383"/>
            <a:ext cx="3857897" cy="343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28.08.2020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034" y="547090"/>
            <a:ext cx="9109166" cy="6178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Национальный проект «Демография»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1112" y="792479"/>
            <a:ext cx="10527744" cy="2015037"/>
          </a:xfrm>
        </p:spPr>
        <p:txBody>
          <a:bodyPr>
            <a:normAutofit fontScale="92500"/>
          </a:bodyPr>
          <a:lstStyle/>
          <a:p>
            <a:r>
              <a:rPr lang="ru-RU" altLang="en-US" b="1" dirty="0">
                <a:solidFill>
                  <a:schemeClr val="tx1"/>
                </a:solidFill>
              </a:rPr>
              <a:t>Одним из основных результатов на </a:t>
            </a:r>
            <a:r>
              <a:rPr lang="ru-RU" altLang="en-US" b="1" dirty="0" smtClean="0">
                <a:solidFill>
                  <a:schemeClr val="tx1"/>
                </a:solidFill>
              </a:rPr>
              <a:t>2020 </a:t>
            </a:r>
            <a:r>
              <a:rPr lang="ru-RU" altLang="en-US" b="1" dirty="0">
                <a:solidFill>
                  <a:schemeClr val="tx1"/>
                </a:solidFill>
              </a:rPr>
              <a:t>г:</a:t>
            </a:r>
          </a:p>
          <a:p>
            <a:r>
              <a:rPr lang="ru-RU" altLang="en-US" dirty="0" smtClean="0">
                <a:solidFill>
                  <a:schemeClr val="tx1"/>
                </a:solidFill>
              </a:rPr>
              <a:t>- Снижение </a:t>
            </a:r>
            <a:r>
              <a:rPr lang="ru-RU" altLang="en-US" dirty="0">
                <a:solidFill>
                  <a:schemeClr val="tx1"/>
                </a:solidFill>
              </a:rPr>
              <a:t>к 2024 году в два раза темпа прироста показателя «заболеваемость ожирением»: по данным системы социально-гигиенического мониторинга заболеваемость ожирением населения ежегодно растет в среднем на 10-13% и с 2011 выросла в 2 раза с 173 до 306 на 100 тыс.</a:t>
            </a:r>
          </a:p>
          <a:p>
            <a:r>
              <a:rPr lang="ru-RU" altLang="en-US" dirty="0" smtClean="0">
                <a:solidFill>
                  <a:schemeClr val="tx1"/>
                </a:solidFill>
              </a:rPr>
              <a:t>- Усиление лабораторного контроля </a:t>
            </a:r>
            <a:r>
              <a:rPr lang="ru-RU" altLang="en-US" dirty="0">
                <a:solidFill>
                  <a:schemeClr val="tx1"/>
                </a:solidFill>
              </a:rPr>
              <a:t>за показателями </a:t>
            </a:r>
            <a:r>
              <a:rPr lang="ru-RU" altLang="en-US" dirty="0" smtClean="0">
                <a:solidFill>
                  <a:schemeClr val="tx1"/>
                </a:solidFill>
              </a:rPr>
              <a:t>качества </a:t>
            </a:r>
            <a:r>
              <a:rPr lang="ru-RU" altLang="en-US" dirty="0">
                <a:solidFill>
                  <a:schemeClr val="tx1"/>
                </a:solidFill>
              </a:rPr>
              <a:t>пищевой продукции и соответствия ее принципам здорового питания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629873" y="2933545"/>
            <a:ext cx="2505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20212" y="3387721"/>
            <a:ext cx="320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Башкортостан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74585" y="3611517"/>
            <a:ext cx="236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область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58060" y="3228740"/>
            <a:ext cx="22529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Омская область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632095" y="2652002"/>
            <a:ext cx="274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7406" y="4104389"/>
            <a:ext cx="2462722" cy="5098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Тюменская область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7406" y="4612632"/>
            <a:ext cx="7489371" cy="20987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Воронежская область, Чукотский АО, Ленинградская область, ХМАО, </a:t>
            </a:r>
            <a:r>
              <a:rPr lang="ru-RU" b="1" dirty="0" err="1" smtClean="0">
                <a:solidFill>
                  <a:schemeClr val="tx1"/>
                </a:solidFill>
              </a:rPr>
              <a:t>г.Москва</a:t>
            </a:r>
            <a:r>
              <a:rPr lang="ru-RU" b="1" dirty="0" smtClean="0">
                <a:solidFill>
                  <a:schemeClr val="tx1"/>
                </a:solidFill>
              </a:rPr>
              <a:t>, Республика Татарстан, Белгородская область, Брянская область,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г.Санкт</a:t>
            </a:r>
            <a:r>
              <a:rPr lang="ru-RU" b="1" dirty="0" smtClean="0">
                <a:solidFill>
                  <a:schemeClr val="tx1"/>
                </a:solidFill>
              </a:rPr>
              <a:t>-Петербург, Мурманская область, Красноярский край, Приморский край, Хабаровский край, Краснодарский край, Ростовская область, Пермский край, Ставропольский край, Республика Северная Осетия-Алания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6791" y="4082657"/>
            <a:ext cx="2386147" cy="2524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Всего 24 субъекта в 2020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1112" y="2670183"/>
            <a:ext cx="1837507" cy="107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субъектов в 2019г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ile"/>
          <p:cNvSpPr>
            <a:spLocks noEditPoints="1" noChangeArrowheads="1"/>
          </p:cNvSpPr>
          <p:nvPr/>
        </p:nvSpPr>
        <p:spPr bwMode="auto">
          <a:xfrm>
            <a:off x="1599882" y="144897"/>
            <a:ext cx="8458835" cy="232219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144854"/>
            </a:solidFill>
            <a:miter lim="800000"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</a:rPr>
              <a:t>Качество пищевой продукции </a:t>
            </a:r>
            <a:r>
              <a:rPr lang="ru-RU" dirty="0">
                <a:solidFill>
                  <a:srgbClr val="144854"/>
                </a:solidFill>
              </a:rPr>
              <a:t>- совокупность характеристик пищевой продукции, соответствующих заявленным требованиям и включающих ее безопасность, потребительские свойства, энергетическую и пищевую ценность, аутентичность, способность удовлетворять потребности человека в пище при обычных условиях в целях обеспечения сохранения здоровья человека</a:t>
            </a:r>
          </a:p>
        </p:txBody>
      </p:sp>
      <p:sp>
        <p:nvSpPr>
          <p:cNvPr id="254980" name="Rectangle 8"/>
          <p:cNvSpPr>
            <a:spLocks noChangeArrowheads="1"/>
          </p:cNvSpPr>
          <p:nvPr/>
        </p:nvSpPr>
        <p:spPr bwMode="auto">
          <a:xfrm>
            <a:off x="1638300" y="2867725"/>
            <a:ext cx="4191000" cy="1169551"/>
          </a:xfrm>
          <a:prstGeom prst="rect">
            <a:avLst/>
          </a:prstGeom>
          <a:solidFill>
            <a:srgbClr val="FFFFCC"/>
          </a:solidFill>
          <a:ln w="9525">
            <a:solidFill>
              <a:srgbClr val="144854"/>
            </a:solidFill>
            <a:miter lim="800000"/>
          </a:ln>
        </p:spPr>
        <p:txBody>
          <a:bodyPr wrap="square" anchor="ctr">
            <a:spAutoFit/>
          </a:bodyPr>
          <a:lstStyle/>
          <a:p>
            <a:pPr indent="449580"/>
            <a:r>
              <a:rPr lang="ru-RU" sz="1400" dirty="0">
                <a:solidFill>
                  <a:srgbClr val="144854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пищевая ценность</a:t>
            </a:r>
            <a:r>
              <a:rPr lang="ru-RU" sz="1400" dirty="0">
                <a:solidFill>
                  <a:srgbClr val="144854"/>
                </a:solidFill>
              </a:rPr>
              <a:t>, выражающаяся в оптимальном для данного вида продукции содержании полезных для организма человека пищевых веществ (макро- и микронутриентов, биологически активных соединений) </a:t>
            </a:r>
          </a:p>
        </p:txBody>
      </p:sp>
      <p:sp>
        <p:nvSpPr>
          <p:cNvPr id="254981" name="Rectangle 11"/>
          <p:cNvSpPr>
            <a:spLocks noChangeArrowheads="1"/>
          </p:cNvSpPr>
          <p:nvPr/>
        </p:nvSpPr>
        <p:spPr bwMode="auto">
          <a:xfrm>
            <a:off x="6019800" y="2862323"/>
            <a:ext cx="4495800" cy="1169551"/>
          </a:xfrm>
          <a:prstGeom prst="rect">
            <a:avLst/>
          </a:prstGeom>
          <a:solidFill>
            <a:srgbClr val="FFFFCC"/>
          </a:solidFill>
          <a:ln w="9525">
            <a:solidFill>
              <a:srgbClr val="144854"/>
            </a:solidFill>
            <a:miter lim="800000"/>
          </a:ln>
        </p:spPr>
        <p:txBody>
          <a:bodyPr anchor="ctr">
            <a:spAutoFit/>
          </a:bodyPr>
          <a:lstStyle/>
          <a:p>
            <a:pPr indent="449580"/>
            <a:r>
              <a:rPr lang="ru-RU" sz="1400" b="1" dirty="0">
                <a:solidFill>
                  <a:srgbClr val="002060"/>
                </a:solidFill>
              </a:rPr>
              <a:t>органолептические свойства</a:t>
            </a:r>
            <a:r>
              <a:rPr lang="ru-RU" sz="1400" dirty="0">
                <a:solidFill>
                  <a:srgbClr val="144854"/>
                </a:solidFill>
              </a:rPr>
              <a:t>, отражающие индивидуальность (специфичность) данного вида пищевого продукта или особенности технологического процесса его изготовления</a:t>
            </a:r>
          </a:p>
          <a:p>
            <a:pPr indent="449580"/>
            <a:endParaRPr lang="ru-RU" sz="1400" dirty="0">
              <a:solidFill>
                <a:srgbClr val="144854"/>
              </a:solidFill>
            </a:endParaRPr>
          </a:p>
        </p:txBody>
      </p:sp>
      <p:sp>
        <p:nvSpPr>
          <p:cNvPr id="254982" name="Text Box 14"/>
          <p:cNvSpPr txBox="1">
            <a:spLocks noChangeArrowheads="1"/>
          </p:cNvSpPr>
          <p:nvPr/>
        </p:nvSpPr>
        <p:spPr bwMode="auto">
          <a:xfrm>
            <a:off x="1493520" y="5492117"/>
            <a:ext cx="5001260" cy="738664"/>
          </a:xfrm>
          <a:prstGeom prst="rect">
            <a:avLst/>
          </a:prstGeom>
          <a:solidFill>
            <a:srgbClr val="FFFFCC"/>
          </a:solidFill>
          <a:ln w="9525">
            <a:solidFill>
              <a:srgbClr val="144854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44854"/>
                </a:solidFill>
              </a:rPr>
              <a:t>Аутентичность, </a:t>
            </a:r>
            <a:r>
              <a:rPr lang="ru-RU" sz="1400" dirty="0">
                <a:solidFill>
                  <a:srgbClr val="144854"/>
                </a:solidFill>
              </a:rPr>
              <a:t>отражающая набор свойств исходного пищевого сырья, позволяющего идентифицировать пищевой продукт</a:t>
            </a:r>
          </a:p>
        </p:txBody>
      </p:sp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6019800" y="4195846"/>
            <a:ext cx="4395470" cy="1015663"/>
          </a:xfrm>
          <a:prstGeom prst="rect">
            <a:avLst/>
          </a:prstGeom>
          <a:solidFill>
            <a:srgbClr val="E7E200"/>
          </a:solidFill>
          <a:ln w="9525">
            <a:solidFill>
              <a:srgbClr val="144854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44854"/>
                </a:solidFill>
              </a:rPr>
              <a:t>Формируются: - органолептическими свойствами используемого пищевого сырья;</a:t>
            </a:r>
          </a:p>
          <a:p>
            <a:r>
              <a:rPr lang="ru-RU" sz="1200" dirty="0">
                <a:solidFill>
                  <a:srgbClr val="144854"/>
                </a:solidFill>
              </a:rPr>
              <a:t>- органолептическими и функциональными свойствами пищевых добавок;</a:t>
            </a:r>
          </a:p>
          <a:p>
            <a:r>
              <a:rPr lang="ru-RU" sz="1200" dirty="0">
                <a:solidFill>
                  <a:srgbClr val="144854"/>
                </a:solidFill>
              </a:rPr>
              <a:t>- технологическими режимами изготовления продукта.</a:t>
            </a:r>
          </a:p>
        </p:txBody>
      </p:sp>
      <p:sp>
        <p:nvSpPr>
          <p:cNvPr id="21513" name="Text Box 24"/>
          <p:cNvSpPr txBox="1">
            <a:spLocks noChangeArrowheads="1"/>
          </p:cNvSpPr>
          <p:nvPr/>
        </p:nvSpPr>
        <p:spPr bwMode="auto">
          <a:xfrm>
            <a:off x="1375954" y="4195847"/>
            <a:ext cx="4335781" cy="830997"/>
          </a:xfrm>
          <a:prstGeom prst="rect">
            <a:avLst/>
          </a:prstGeom>
          <a:solidFill>
            <a:srgbClr val="E7E200"/>
          </a:solidFill>
          <a:ln w="9525">
            <a:solidFill>
              <a:srgbClr val="144854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44854"/>
                </a:solidFill>
              </a:rPr>
              <a:t>Включает: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144854"/>
                </a:solidFill>
              </a:rPr>
              <a:t>содержание белков, жиров, углеводов;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144854"/>
                </a:solidFill>
              </a:rPr>
              <a:t>витаминов, минеральных веществ и других нутриентов;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144854"/>
                </a:solidFill>
              </a:rPr>
              <a:t>энергетическую ценность.</a:t>
            </a:r>
          </a:p>
        </p:txBody>
      </p:sp>
      <p:sp>
        <p:nvSpPr>
          <p:cNvPr id="254988" name="Line 30"/>
          <p:cNvSpPr>
            <a:spLocks noChangeShapeType="1"/>
          </p:cNvSpPr>
          <p:nvPr/>
        </p:nvSpPr>
        <p:spPr bwMode="auto">
          <a:xfrm>
            <a:off x="3446780" y="2563178"/>
            <a:ext cx="0" cy="304800"/>
          </a:xfrm>
          <a:prstGeom prst="line">
            <a:avLst/>
          </a:prstGeom>
          <a:noFill/>
          <a:ln w="19050">
            <a:solidFill>
              <a:srgbClr val="144854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4989" name="Line 32"/>
          <p:cNvSpPr>
            <a:spLocks noChangeShapeType="1"/>
          </p:cNvSpPr>
          <p:nvPr/>
        </p:nvSpPr>
        <p:spPr bwMode="auto">
          <a:xfrm>
            <a:off x="8153400" y="2563178"/>
            <a:ext cx="0" cy="304800"/>
          </a:xfrm>
          <a:prstGeom prst="line">
            <a:avLst/>
          </a:prstGeom>
          <a:noFill/>
          <a:ln w="19050">
            <a:solidFill>
              <a:srgbClr val="144854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373" y="50624"/>
            <a:ext cx="2060627" cy="1351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07175" y="1451429"/>
            <a:ext cx="1476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Внесение изменений №29-ФЗ «О качестве и безопасности пищевой продукции»</a:t>
            </a:r>
          </a:p>
        </p:txBody>
      </p:sp>
    </p:spTree>
    <p:extLst>
      <p:ext uri="{BB962C8B-B14F-4D97-AF65-F5344CB8AC3E}">
        <p14:creationId xmlns:p14="http://schemas.microsoft.com/office/powerpoint/2010/main" val="3468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662" y="0"/>
            <a:ext cx="5956663" cy="4310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551" y="3749643"/>
            <a:ext cx="4993425" cy="3062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89121" cy="397110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41" y="3132587"/>
            <a:ext cx="4977602" cy="372541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225143" y="-45958"/>
            <a:ext cx="4502331" cy="957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55" y="1989906"/>
            <a:ext cx="5519543" cy="405819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47155" cy="29847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351330" y="3197091"/>
            <a:ext cx="2213668" cy="112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4223510">
            <a:off x="6199175" y="1182753"/>
            <a:ext cx="2300482" cy="73152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98" y="2996667"/>
            <a:ext cx="6220701" cy="277476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74663" y="4981303"/>
            <a:ext cx="439782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2964134" y="5879592"/>
            <a:ext cx="618887" cy="97840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386" y="24811"/>
            <a:ext cx="7616951" cy="4782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811"/>
            <a:ext cx="5216434" cy="198555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0" y="-8709"/>
            <a:ext cx="1750423" cy="444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750423" y="195504"/>
            <a:ext cx="978408" cy="4846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73" y="2010366"/>
            <a:ext cx="3971109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0869" cy="635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46" y="87084"/>
            <a:ext cx="6392091" cy="58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794"/>
            <a:ext cx="6405288" cy="3455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288" y="95794"/>
            <a:ext cx="5612541" cy="65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8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654"/>
            <a:ext cx="7350034" cy="134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Национальный проект «Демография»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59873"/>
              </p:ext>
            </p:extLst>
          </p:nvPr>
        </p:nvGraphicFramePr>
        <p:xfrm>
          <a:off x="260222" y="2074135"/>
          <a:ext cx="9920098" cy="4783865"/>
        </p:xfrm>
        <a:graphic>
          <a:graphicData uri="http://schemas.openxmlformats.org/drawingml/2006/table">
            <a:tbl>
              <a:tblPr/>
              <a:tblGrid>
                <a:gridCol w="992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07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1.Финансовая поддержка семей при рождении детей (Финансовая поддержка семей при рождении детей)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2.Создание условий для осуществления трудовой деятельности женщин, имеющих детей, включая достижение 100-процентной доступности(к 2021 году) дошкольного образования для детей в возрасте до трех лет (Содействие занятости женщин - создание условий дошкольного образования для детей  в возрасте до трех лет)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1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3.Разработка и реализация программы системной поддержки и повышения качества жизни граждан старшего поколения (Старшее поколение)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4.Формирование системы мотивации граждан к здоровому образу жизни, включая здоровое питание и отказ от вредных привычек (Укрепление общественного здоровья)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1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резерва. (Спорт-норма жизни)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503" y="1088571"/>
            <a:ext cx="572153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УТВЕРЖДЕН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президиумом Совета при Президенте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Российской Федерации по стратегическому развитию и национальным проектам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(протокол от 3 сентября 2018 г. №10)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-35869" y="4907028"/>
            <a:ext cx="434394" cy="3944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868" y="-8653"/>
            <a:ext cx="4084931" cy="21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56754"/>
            <a:ext cx="9997440" cy="609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Национальный проект «Демография»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05703"/>
            <a:ext cx="1181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Определение </a:t>
            </a:r>
            <a:r>
              <a:rPr lang="ru-RU" b="1" dirty="0"/>
              <a:t>доступности населению отечественной пищевой продукции, способствующей устранению дефицита макро- и </a:t>
            </a:r>
            <a:r>
              <a:rPr lang="ru-RU" b="1" dirty="0" smtClean="0"/>
              <a:t>микронутриентов (анкета).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13" y="1983845"/>
            <a:ext cx="7029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показателей качества пищевой </a:t>
            </a:r>
            <a:r>
              <a:rPr lang="ru-RU" dirty="0" smtClean="0"/>
              <a:t>продукции (проведение лабораторных исследований).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732" y="1124297"/>
            <a:ext cx="4484240" cy="2365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36" y="1809977"/>
            <a:ext cx="3929308" cy="22917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498" y="4275605"/>
            <a:ext cx="117905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проект «Укрепление общественного здоровья» предусматривает разработку и внедрение системы мониторинга за состоянием питания различных групп населения в </a:t>
            </a:r>
            <a:r>
              <a:rPr lang="ru-RU" dirty="0" smtClean="0"/>
              <a:t>регионах.</a:t>
            </a:r>
            <a:endParaRPr lang="ru-RU" dirty="0"/>
          </a:p>
          <a:p>
            <a:pPr>
              <a:buNone/>
            </a:pPr>
            <a:endParaRPr lang="ru-RU" sz="900" dirty="0"/>
          </a:p>
          <a:p>
            <a:r>
              <a:rPr lang="ru-RU" dirty="0"/>
              <a:t>Частью этого мониторинга - система выборочных наблюдений </a:t>
            </a:r>
            <a:r>
              <a:rPr lang="ru-RU" sz="2000" b="1" dirty="0"/>
              <a:t>за состоянием питания и здоровьем детей в образовательных </a:t>
            </a:r>
            <a:r>
              <a:rPr lang="ru-RU" sz="2000" b="1" dirty="0" smtClean="0"/>
              <a:t>учреждениях.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7141" y="5796119"/>
            <a:ext cx="1151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PT Astra Sans"/>
              </a:rPr>
              <a:t>Разработаны научно-обоснованные образовательные </a:t>
            </a:r>
            <a:r>
              <a:rPr lang="ru-RU" dirty="0">
                <a:solidFill>
                  <a:srgbClr val="212529"/>
                </a:solidFill>
                <a:latin typeface="PT Astra Sans"/>
              </a:rPr>
              <a:t>и </a:t>
            </a:r>
            <a:r>
              <a:rPr lang="ru-RU" dirty="0" smtClean="0">
                <a:solidFill>
                  <a:srgbClr val="212529"/>
                </a:solidFill>
                <a:latin typeface="PT Astra Sans"/>
              </a:rPr>
              <a:t>просветительские программы </a:t>
            </a:r>
            <a:r>
              <a:rPr lang="ru-RU" dirty="0">
                <a:solidFill>
                  <a:srgbClr val="212529"/>
                </a:solidFill>
                <a:latin typeface="PT Astra Sans"/>
              </a:rPr>
              <a:t>по вопросам здорового питания </a:t>
            </a:r>
            <a:r>
              <a:rPr lang="ru-RU" dirty="0" smtClean="0">
                <a:solidFill>
                  <a:srgbClr val="212529"/>
                </a:solidFill>
                <a:latin typeface="PT Astra Sans"/>
              </a:rPr>
              <a:t>для всех категорий населения (в том числе детей).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1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6C18DD02-05E9-477C-8FC2-639440A22767}"/>
              </a:ext>
            </a:extLst>
          </p:cNvPr>
          <p:cNvSpPr/>
          <p:nvPr/>
        </p:nvSpPr>
        <p:spPr>
          <a:xfrm>
            <a:off x="3124848" y="80919"/>
            <a:ext cx="6014316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Глобальные проблемы </a:t>
            </a:r>
            <a:r>
              <a:rPr lang="en-US" alt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XXI </a:t>
            </a:r>
            <a:r>
              <a:rPr lang="ru-RU" alt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века – это ожирение и дефицит микронутриентов</a:t>
            </a:r>
          </a:p>
        </p:txBody>
      </p: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6C18DD02-05E9-477C-8FC2-639440A22767}"/>
              </a:ext>
            </a:extLst>
          </p:cNvPr>
          <p:cNvSpPr/>
          <p:nvPr/>
        </p:nvSpPr>
        <p:spPr>
          <a:xfrm>
            <a:off x="2047025" y="1141953"/>
            <a:ext cx="8115878" cy="1224137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i="1" dirty="0">
                <a:solidFill>
                  <a:srgbClr val="F0AD00">
                    <a:lumMod val="75000"/>
                  </a:srgbClr>
                </a:solidFill>
              </a:rPr>
              <a:t>Питание, избыточное по калорийности и дефицитное </a:t>
            </a:r>
          </a:p>
          <a:p>
            <a:pPr algn="ctr"/>
            <a:r>
              <a:rPr lang="ru-RU" altLang="ru-RU" sz="2000" b="1" i="1" dirty="0">
                <a:solidFill>
                  <a:srgbClr val="F0AD00">
                    <a:lumMod val="75000"/>
                  </a:srgbClr>
                </a:solidFill>
              </a:rPr>
              <a:t>по витаминам и микроэлементам приводит к снижению адаптационного потенциала большинства </a:t>
            </a:r>
          </a:p>
          <a:p>
            <a:pPr algn="ctr"/>
            <a:r>
              <a:rPr lang="ru-RU" altLang="ru-RU" sz="2000" b="1" i="1" dirty="0">
                <a:solidFill>
                  <a:srgbClr val="F0AD00">
                    <a:lumMod val="75000"/>
                  </a:srgbClr>
                </a:solidFill>
              </a:rPr>
              <a:t>населения России</a:t>
            </a:r>
          </a:p>
        </p:txBody>
      </p:sp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6C18DD02-05E9-477C-8FC2-639440A22767}"/>
              </a:ext>
            </a:extLst>
          </p:cNvPr>
          <p:cNvSpPr/>
          <p:nvPr/>
        </p:nvSpPr>
        <p:spPr>
          <a:xfrm>
            <a:off x="1703513" y="2456961"/>
            <a:ext cx="9617630" cy="1261599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F0AD00">
                    <a:lumMod val="75000"/>
                  </a:srgbClr>
                </a:solidFill>
              </a:rPr>
              <a:t>Большинство населения не соблюдает принципы здорового питания. Доказан дефицит витаминов в </a:t>
            </a:r>
            <a:r>
              <a:rPr lang="ru-RU" altLang="ru-RU" sz="2000" b="1" i="1" dirty="0" smtClean="0">
                <a:solidFill>
                  <a:srgbClr val="F0AD00">
                    <a:lumMod val="75000"/>
                  </a:srgbClr>
                </a:solidFill>
              </a:rPr>
              <a:t>50-75%. </a:t>
            </a:r>
            <a:r>
              <a:rPr lang="ru-RU" altLang="ru-RU" sz="2000" b="1" i="1" dirty="0">
                <a:solidFill>
                  <a:srgbClr val="F0AD00">
                    <a:lumMod val="75000"/>
                  </a:srgbClr>
                </a:solidFill>
              </a:rPr>
              <a:t>Нарушения питания лежат в основе 30-50% сердечно-сосудистых заболеваний, ожирения, сахарного диабета, остеопороза, подагры, онкологических заболеваний</a:t>
            </a:r>
            <a:endParaRPr lang="ru-RU" sz="2000" b="1" dirty="0">
              <a:solidFill>
                <a:srgbClr val="F0AD00">
                  <a:lumMod val="75000"/>
                </a:srgbClr>
              </a:solidFill>
            </a:endParaRPr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id="{6C18DD02-05E9-477C-8FC2-639440A22767}"/>
              </a:ext>
            </a:extLst>
          </p:cNvPr>
          <p:cNvSpPr/>
          <p:nvPr/>
        </p:nvSpPr>
        <p:spPr>
          <a:xfrm>
            <a:off x="1538051" y="3809431"/>
            <a:ext cx="3521630" cy="29222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ru-RU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питания играет ведущую роль:</a:t>
            </a:r>
            <a:endParaRPr lang="en-US" altLang="ru-RU" sz="1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ru-RU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эндокринной системы, расстройства питания и нарушения обмена веществ (Е00-Е90)</a:t>
            </a:r>
            <a:endParaRPr lang="en-US" altLang="ru-RU" sz="1600" b="1" kern="0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ru-RU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крови и кроветворных органов (</a:t>
            </a:r>
            <a:r>
              <a:rPr lang="en-US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D50-D89</a:t>
            </a:r>
            <a:r>
              <a:rPr lang="ru-RU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600" b="1" kern="0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ru-RU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системы кровообращения (</a:t>
            </a:r>
            <a:r>
              <a:rPr lang="en-US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I00-I99</a:t>
            </a:r>
            <a:r>
              <a:rPr lang="ru-RU" altLang="ru-RU" sz="16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600" b="1" kern="0" dirty="0">
              <a:solidFill>
                <a:srgbClr val="5A6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18DD02-05E9-477C-8FC2-639440A22767}"/>
              </a:ext>
            </a:extLst>
          </p:cNvPr>
          <p:cNvSpPr/>
          <p:nvPr/>
        </p:nvSpPr>
        <p:spPr>
          <a:xfrm>
            <a:off x="5174828" y="3830633"/>
            <a:ext cx="3849189" cy="29222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питания имеет значение:</a:t>
            </a:r>
            <a:endParaRPr lang="en-US" altLang="ru-RU" sz="1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органов пищеварения (К00-К93)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инфекционные и паразитарные заболевания (А00-В99)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расстройства и расстройства поведения (</a:t>
            </a:r>
            <a:r>
              <a:rPr lang="en-US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F00-F99</a:t>
            </a: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аномалии развития (</a:t>
            </a:r>
            <a:r>
              <a:rPr lang="en-US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Q00-Q99</a:t>
            </a:r>
            <a:r>
              <a:rPr lang="ru-RU" altLang="ru-RU" sz="1500" b="1" kern="0" dirty="0">
                <a:solidFill>
                  <a:srgbClr val="5A6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80919"/>
            <a:ext cx="1950721" cy="2096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017" y="3945737"/>
            <a:ext cx="3167983" cy="26398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03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3"/>
          <p:cNvSpPr>
            <a:spLocks noGrp="1"/>
          </p:cNvSpPr>
          <p:nvPr>
            <p:ph type="title"/>
          </p:nvPr>
        </p:nvSpPr>
        <p:spPr>
          <a:xfrm>
            <a:off x="1471749" y="130629"/>
            <a:ext cx="10450286" cy="1287009"/>
          </a:xfrm>
          <a:solidFill>
            <a:srgbClr val="3366CC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Потребление основных групп пищевых продуктов населением Российской Федерации, кг/год/чел. (по данным выборочных обследований домашних хозяйств Росстатом)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62513"/>
              </p:ext>
            </p:extLst>
          </p:nvPr>
        </p:nvGraphicFramePr>
        <p:xfrm>
          <a:off x="1694330" y="1643063"/>
          <a:ext cx="8826502" cy="4190412"/>
        </p:xfrm>
        <a:graphic>
          <a:graphicData uri="http://schemas.openxmlformats.org/drawingml/2006/table">
            <a:tbl>
              <a:tblPr/>
              <a:tblGrid>
                <a:gridCol w="339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г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Хлебные продукты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и бахчевые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Фрукты и ягоды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Мясо и мясопродукты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Молочные продукты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Яйца,шт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 и рыбопродукты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растительное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53" name="TextBox 4"/>
          <p:cNvSpPr txBox="1">
            <a:spLocks noChangeArrowheads="1"/>
          </p:cNvSpPr>
          <p:nvPr/>
        </p:nvSpPr>
        <p:spPr bwMode="auto">
          <a:xfrm>
            <a:off x="3039290" y="6418999"/>
            <a:ext cx="1056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Обеспечивается дальнейшее наблюдение за состоянием питания населения страны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4786"/>
              </p:ext>
            </p:extLst>
          </p:nvPr>
        </p:nvGraphicFramePr>
        <p:xfrm>
          <a:off x="10520832" y="1609053"/>
          <a:ext cx="1253157" cy="30288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0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14931"/>
              </p:ext>
            </p:extLst>
          </p:nvPr>
        </p:nvGraphicFramePr>
        <p:xfrm>
          <a:off x="10520832" y="4637857"/>
          <a:ext cx="1251131" cy="11956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5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60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1749" y="5867485"/>
            <a:ext cx="10633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19.08.2016 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614 "Об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рекомендаций по рациональным нормам потребления пищевых продуктов, отвечающих современным требованиям здорового питания"</a:t>
            </a:r>
          </a:p>
        </p:txBody>
      </p:sp>
    </p:spTree>
    <p:extLst>
      <p:ext uri="{BB962C8B-B14F-4D97-AF65-F5344CB8AC3E}">
        <p14:creationId xmlns:p14="http://schemas.microsoft.com/office/powerpoint/2010/main" val="1950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663337" y="248491"/>
            <a:ext cx="10241792" cy="1298372"/>
          </a:xfrm>
          <a:solidFill>
            <a:srgbClr val="3366CC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Состав пищевых веществ и калорийность потребленных продуктов питания в домашних хозяйствах Российской Федерации (на потребителя в сутки)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2214564"/>
          <a:ext cx="11125200" cy="2604135"/>
        </p:xfrm>
        <a:graphic>
          <a:graphicData uri="http://schemas.openxmlformats.org/drawingml/2006/table">
            <a:tbl>
              <a:tblPr/>
              <a:tblGrid>
                <a:gridCol w="391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Белки, 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Белки, % калорийности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Жиры, 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жиры, % калорийности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Углеводы, 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Калорийность рациона, ккал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49" name="TextBox 4"/>
          <p:cNvSpPr txBox="1">
            <a:spLocks noChangeArrowheads="1"/>
          </p:cNvSpPr>
          <p:nvPr/>
        </p:nvSpPr>
        <p:spPr bwMode="auto">
          <a:xfrm>
            <a:off x="2301966" y="5364480"/>
            <a:ext cx="904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Рост потребления жира является фактором риска развития ожирения, диабета, сердечно-сосудистых и онкологических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3369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72" y="333375"/>
            <a:ext cx="11385176" cy="1143000"/>
          </a:xfrm>
          <a:solidFill>
            <a:srgbClr val="3366CC"/>
          </a:solidFill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85000"/>
                  </a:schemeClr>
                </a:solidFill>
              </a:rPr>
              <a:t>Потребление основных продуктов различными возрастными группами (г/день)</a:t>
            </a:r>
          </a:p>
        </p:txBody>
      </p:sp>
      <p:graphicFrame>
        <p:nvGraphicFramePr>
          <p:cNvPr id="648275" name="Group 83"/>
          <p:cNvGraphicFramePr>
            <a:graphicFrameLocks noGrp="1"/>
          </p:cNvGraphicFramePr>
          <p:nvPr>
            <p:ph type="tbl" idx="1"/>
          </p:nvPr>
        </p:nvGraphicFramePr>
        <p:xfrm>
          <a:off x="334434" y="1773238"/>
          <a:ext cx="11713634" cy="4219896"/>
        </p:xfrm>
        <a:graphic>
          <a:graphicData uri="http://schemas.openxmlformats.org/drawingml/2006/table">
            <a:tbl>
              <a:tblPr/>
              <a:tblGrid>
                <a:gridCol w="374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18-29 лет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30-44 лет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45-59 лет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60 и старше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рекомендации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хлебопродукты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362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348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250-350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картофель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195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183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150-190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овощи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163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148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&gt;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фрукты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108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112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жировые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30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молочные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555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539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539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533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600-800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мясные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продукты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85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 (мясо)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рыба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 charset="-52"/>
                        </a:rPr>
                        <a:t>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30-50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сахар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и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конд.изделия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8273" name="Text Box 81"/>
          <p:cNvSpPr txBox="1">
            <a:spLocks noChangeArrowheads="1"/>
          </p:cNvSpPr>
          <p:nvPr/>
        </p:nvSpPr>
        <p:spPr bwMode="auto">
          <a:xfrm>
            <a:off x="3154559" y="6411052"/>
            <a:ext cx="17764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000" dirty="0" err="1">
                <a:latin typeface="Times New Roman" pitchFamily="18" charset="0"/>
              </a:rPr>
              <a:t>Источник</a:t>
            </a:r>
            <a:r>
              <a:rPr lang="en-GB" sz="1000" dirty="0">
                <a:latin typeface="Times New Roman" pitchFamily="18" charset="0"/>
              </a:rPr>
              <a:t>- ГУ НИИ </a:t>
            </a:r>
            <a:r>
              <a:rPr lang="en-GB" sz="1000" dirty="0" err="1">
                <a:latin typeface="Times New Roman" pitchFamily="18" charset="0"/>
              </a:rPr>
              <a:t>Питания</a:t>
            </a:r>
            <a:endParaRPr lang="en-GB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886225" y="78377"/>
            <a:ext cx="11305775" cy="1201784"/>
          </a:xfrm>
          <a:solidFill>
            <a:srgbClr val="3366CC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dirty="0" smtClean="0">
                <a:solidFill>
                  <a:schemeClr val="bg1">
                    <a:lumMod val="85000"/>
                  </a:schemeClr>
                </a:solidFill>
              </a:rPr>
              <a:t>Ежедневное потребление пищевых продуктов </a:t>
            </a:r>
            <a:r>
              <a:rPr lang="ru-RU" altLang="ru-RU" sz="2800" dirty="0" smtClean="0">
                <a:solidFill>
                  <a:schemeClr val="bg1">
                    <a:lumMod val="85000"/>
                  </a:schemeClr>
                </a:solidFill>
              </a:rPr>
              <a:t>(% детей)</a:t>
            </a:r>
            <a:r>
              <a:rPr lang="ru-RU" altLang="ru-RU" sz="4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graphicFrame>
        <p:nvGraphicFramePr>
          <p:cNvPr id="156902" name="Group 2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67583137"/>
              </p:ext>
            </p:extLst>
          </p:nvPr>
        </p:nvGraphicFramePr>
        <p:xfrm>
          <a:off x="1584960" y="1216905"/>
          <a:ext cx="9716578" cy="5496440"/>
        </p:xfrm>
        <a:graphic>
          <a:graphicData uri="http://schemas.openxmlformats.org/drawingml/2006/table">
            <a:tbl>
              <a:tblPr/>
              <a:tblGrid>
                <a:gridCol w="4432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24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3-6 лет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7-11 лет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12-13 лет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Хлеб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Крупы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90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Овощи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68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67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фрукты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78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Мясо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Колбасы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49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Рыба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Молоко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87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79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75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Кондитерские изделия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Сладкие газ напитки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17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20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23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фаст-фуд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121920" marR="12192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458900" y="688795"/>
            <a:ext cx="4834890" cy="8147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Относительное количество лиц трудоспособного возраста с недостаточностью отдельных витаминов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89230" y="6379180"/>
            <a:ext cx="597666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100" i="1" dirty="0" err="1">
                <a:solidFill>
                  <a:prstClr val="black"/>
                </a:solidFill>
              </a:rPr>
              <a:t>Коденцова</a:t>
            </a:r>
            <a:r>
              <a:rPr lang="ru-RU" sz="1100" i="1" dirty="0">
                <a:solidFill>
                  <a:prstClr val="black"/>
                </a:solidFill>
              </a:rPr>
              <a:t> В.М., </a:t>
            </a:r>
            <a:r>
              <a:rPr lang="ru-RU" sz="1100" i="1" dirty="0" err="1">
                <a:solidFill>
                  <a:prstClr val="black"/>
                </a:solidFill>
              </a:rPr>
              <a:t>Вржесинская</a:t>
            </a:r>
            <a:r>
              <a:rPr lang="ru-RU" sz="1100" i="1" dirty="0">
                <a:solidFill>
                  <a:prstClr val="black"/>
                </a:solidFill>
              </a:rPr>
              <a:t> О.А., </a:t>
            </a:r>
            <a:r>
              <a:rPr lang="ru-RU" sz="1100" i="1" dirty="0" err="1">
                <a:solidFill>
                  <a:prstClr val="black"/>
                </a:solidFill>
              </a:rPr>
              <a:t>Рисник</a:t>
            </a:r>
            <a:r>
              <a:rPr lang="ru-RU" sz="1100" i="1" dirty="0">
                <a:solidFill>
                  <a:prstClr val="black"/>
                </a:solidFill>
              </a:rPr>
              <a:t> Д.В. и др. Вопросы  питания.- 2017.- Т. 86, № 4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0025259"/>
              </p:ext>
            </p:extLst>
          </p:nvPr>
        </p:nvGraphicFramePr>
        <p:xfrm>
          <a:off x="1510568" y="1543616"/>
          <a:ext cx="4474210" cy="32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6147214" y="4127092"/>
            <a:ext cx="5922866" cy="1631216"/>
          </a:xfrm>
          <a:prstGeom prst="rect">
            <a:avLst/>
          </a:prstGeom>
          <a:solidFill>
            <a:srgbClr val="EEECE1"/>
          </a:solidFill>
          <a:ln w="9525">
            <a:solidFill>
              <a:srgbClr val="00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i="1" dirty="0" err="1">
                <a:solidFill>
                  <a:prstClr val="black"/>
                </a:solidFill>
              </a:rPr>
              <a:t>Полигиповитаминоз</a:t>
            </a:r>
            <a:r>
              <a:rPr lang="ru-RU" sz="1400" b="1" i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400" b="1" i="1" dirty="0">
                <a:solidFill>
                  <a:prstClr val="black"/>
                </a:solidFill>
              </a:rPr>
              <a:t>(недостаток 3 и более витаминов ) –</a:t>
            </a:r>
          </a:p>
          <a:p>
            <a:pPr algn="ctr" eaLnBrk="0" hangingPunct="0"/>
            <a:r>
              <a:rPr lang="ru-RU" sz="1400" b="1" i="1" dirty="0">
                <a:solidFill>
                  <a:prstClr val="black"/>
                </a:solidFill>
              </a:rPr>
              <a:t>у </a:t>
            </a:r>
            <a:r>
              <a:rPr lang="ru-RU" sz="1400" b="1" i="1" dirty="0">
                <a:solidFill>
                  <a:srgbClr val="800000"/>
                </a:solidFill>
              </a:rPr>
              <a:t>22-38% взрослых</a:t>
            </a:r>
          </a:p>
          <a:p>
            <a:pPr marL="285750" indent="-285750" algn="ctr">
              <a:buFont typeface="Arial" panose="020B0604020202020204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обнаруживается круглогодично</a:t>
            </a:r>
          </a:p>
          <a:p>
            <a:pPr marL="285750" indent="-285750" algn="ctr">
              <a:buFont typeface="Arial" panose="020B0604020202020204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сочетается с недостатком минеральных веществ(</a:t>
            </a:r>
            <a:r>
              <a:rPr lang="en-US" sz="1400" b="1" dirty="0">
                <a:solidFill>
                  <a:prstClr val="black"/>
                </a:solidFill>
              </a:rPr>
              <a:t>Ca, I, Fe, Zn </a:t>
            </a:r>
            <a:r>
              <a:rPr lang="ru-RU" sz="1400" b="1" dirty="0">
                <a:solidFill>
                  <a:prstClr val="black"/>
                </a:solidFill>
              </a:rPr>
              <a:t>др.</a:t>
            </a:r>
            <a:r>
              <a:rPr lang="en-US" sz="1400" b="1" dirty="0">
                <a:solidFill>
                  <a:prstClr val="black"/>
                </a:solidFill>
              </a:rPr>
              <a:t>)</a:t>
            </a:r>
            <a:r>
              <a:rPr lang="ru-RU" sz="1400" b="1" dirty="0">
                <a:solidFill>
                  <a:prstClr val="black"/>
                </a:solidFill>
              </a:rPr>
              <a:t>, 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характерен практически для всех групп населения независимо от возраста, профессии, места проживания, заболевания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b="1" i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4272" y="224155"/>
            <a:ext cx="29457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600697" y="293724"/>
            <a:ext cx="2821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 err="1">
                <a:solidFill>
                  <a:prstClr val="black"/>
                </a:solidFill>
              </a:rPr>
              <a:t>Алиментарно</a:t>
            </a:r>
            <a:r>
              <a:rPr lang="ru-RU" altLang="en-US" b="1" dirty="0">
                <a:solidFill>
                  <a:prstClr val="black"/>
                </a:solidFill>
              </a:rPr>
              <a:t> -зависимые заболевания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10149975" y="1281431"/>
            <a:ext cx="730885" cy="12166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32098" y="2028892"/>
            <a:ext cx="3717877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ru-RU" altLang="en-US" dirty="0">
                <a:solidFill>
                  <a:prstClr val="black"/>
                </a:solidFill>
                <a:sym typeface="+mn-ea"/>
              </a:rPr>
              <a:t>Сердечно-сосудистые заболевания</a:t>
            </a:r>
          </a:p>
          <a:p>
            <a:pPr algn="ctr"/>
            <a:r>
              <a:rPr lang="ru-RU" altLang="en-US" dirty="0">
                <a:solidFill>
                  <a:prstClr val="black"/>
                </a:solidFill>
              </a:rPr>
              <a:t>Сахарный диабет 2 типа</a:t>
            </a:r>
          </a:p>
          <a:p>
            <a:pPr algn="ctr"/>
            <a:r>
              <a:rPr lang="ru-RU" altLang="en-US" dirty="0">
                <a:solidFill>
                  <a:prstClr val="black"/>
                </a:solidFill>
              </a:rPr>
              <a:t>Заболевания ЖКТ</a:t>
            </a:r>
          </a:p>
          <a:p>
            <a:pPr algn="ctr"/>
            <a:r>
              <a:rPr lang="ru-RU" altLang="en-US" dirty="0">
                <a:solidFill>
                  <a:prstClr val="black"/>
                </a:solidFill>
              </a:rPr>
              <a:t>Ожирение</a:t>
            </a:r>
          </a:p>
          <a:p>
            <a:pPr algn="ctr"/>
            <a:r>
              <a:rPr lang="ru-RU" altLang="en-US" dirty="0">
                <a:solidFill>
                  <a:prstClr val="black"/>
                </a:solidFill>
              </a:rPr>
              <a:t>Остеопороз</a:t>
            </a:r>
          </a:p>
        </p:txBody>
      </p:sp>
    </p:spTree>
    <p:extLst>
      <p:ext uri="{BB962C8B-B14F-4D97-AF65-F5344CB8AC3E}">
        <p14:creationId xmlns:p14="http://schemas.microsoft.com/office/powerpoint/2010/main" val="22712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1184</Words>
  <Application>Microsoft Office PowerPoint</Application>
  <PresentationFormat>Широкоэкранный</PresentationFormat>
  <Paragraphs>299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SimSun</vt:lpstr>
      <vt:lpstr>Arial</vt:lpstr>
      <vt:lpstr>Arial Black</vt:lpstr>
      <vt:lpstr>Arial Cyr</vt:lpstr>
      <vt:lpstr>Calibri</vt:lpstr>
      <vt:lpstr>Calibri Light</vt:lpstr>
      <vt:lpstr>Mangal</vt:lpstr>
      <vt:lpstr>PT Astra Sans</vt:lpstr>
      <vt:lpstr>Tahoma</vt:lpstr>
      <vt:lpstr>Times New Roman</vt:lpstr>
      <vt:lpstr>Trebuchet MS</vt:lpstr>
      <vt:lpstr>Wingdings</vt:lpstr>
      <vt:lpstr>Wingdings 3</vt:lpstr>
      <vt:lpstr>Тема Office</vt:lpstr>
      <vt:lpstr>Грань</vt:lpstr>
      <vt:lpstr>1_Грань</vt:lpstr>
      <vt:lpstr>Презентация PowerPoint</vt:lpstr>
      <vt:lpstr>Национальный проект «Демография»</vt:lpstr>
      <vt:lpstr>Национальный проект «Демография» </vt:lpstr>
      <vt:lpstr>Презентация PowerPoint</vt:lpstr>
      <vt:lpstr>Потребление основных групп пищевых продуктов населением Российской Федерации, кг/год/чел. (по данным выборочных обследований домашних хозяйств Росстатом)</vt:lpstr>
      <vt:lpstr>Состав пищевых веществ и калорийность потребленных продуктов питания в домашних хозяйствах Российской Федерации (на потребителя в сутки)</vt:lpstr>
      <vt:lpstr>Потребление основных продуктов различными возрастными группами (г/день)</vt:lpstr>
      <vt:lpstr>Ежедневное потребление пищевых продуктов (% детей) </vt:lpstr>
      <vt:lpstr>Относительное количество лиц трудоспособного возраста с недостаточностью отдельных витаминов </vt:lpstr>
      <vt:lpstr>Национальный проект «Демография»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Никоза Татьяна Ивановна</dc:creator>
  <cp:lastModifiedBy>Шилков Михаил Александрович</cp:lastModifiedBy>
  <cp:revision>45</cp:revision>
  <dcterms:created xsi:type="dcterms:W3CDTF">2020-08-26T03:02:59Z</dcterms:created>
  <dcterms:modified xsi:type="dcterms:W3CDTF">2020-08-28T09:52:10Z</dcterms:modified>
</cp:coreProperties>
</file>